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6b6999e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e6b6999e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2f1dadab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f2f1dadab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9c1e9d7f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e9c1e9d7f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f2f1dadab5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f2f1dadab5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2f1dadab5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f2f1dadab5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2f1dadab5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2f1dadab5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2f1dadab5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f2f1dadab5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f2f1dadab5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f2f1dadab5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2f1dadab5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f2f1dadab5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2f1dadab5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f2f1dadab5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2f1dadab5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2f1dadab5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acb8d29f6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acb8d29f6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f2f1dadab5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f2f1dadab5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d030fd6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d030fd6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8000"/>
              </a:lnSpc>
              <a:spcBef>
                <a:spcPts val="0"/>
              </a:spcBef>
              <a:spcAft>
                <a:spcPts val="3600"/>
              </a:spcAft>
              <a:buNone/>
            </a:pPr>
            <a:r>
              <a:rPr lang="en" sz="1300">
                <a:solidFill>
                  <a:srgbClr val="273239"/>
                </a:solidFill>
                <a:highlight>
                  <a:srgbClr val="FFFFFF"/>
                </a:highlight>
              </a:rPr>
              <a:t>DDL – Data Definition Language</a:t>
            </a:r>
            <a:br>
              <a:rPr lang="en" sz="1300">
                <a:solidFill>
                  <a:srgbClr val="273239"/>
                </a:solidFill>
                <a:highlight>
                  <a:srgbClr val="FFFFFF"/>
                </a:highlight>
              </a:rPr>
            </a:br>
            <a:r>
              <a:rPr lang="en" sz="1300">
                <a:solidFill>
                  <a:srgbClr val="273239"/>
                </a:solidFill>
                <a:highlight>
                  <a:srgbClr val="FFFFFF"/>
                </a:highlight>
              </a:rPr>
              <a:t>DQl – Data Query Language</a:t>
            </a:r>
            <a:br>
              <a:rPr lang="en" sz="1300">
                <a:solidFill>
                  <a:srgbClr val="273239"/>
                </a:solidFill>
                <a:highlight>
                  <a:srgbClr val="FFFFFF"/>
                </a:highlight>
              </a:rPr>
            </a:br>
            <a:r>
              <a:rPr lang="en" sz="1300">
                <a:solidFill>
                  <a:srgbClr val="273239"/>
                </a:solidFill>
                <a:highlight>
                  <a:srgbClr val="FFFFFF"/>
                </a:highlight>
              </a:rPr>
              <a:t>DML – Data Manipulation Language</a:t>
            </a:r>
            <a:br>
              <a:rPr lang="en" sz="1300">
                <a:solidFill>
                  <a:srgbClr val="273239"/>
                </a:solidFill>
                <a:highlight>
                  <a:srgbClr val="FFFFFF"/>
                </a:highlight>
              </a:rPr>
            </a:br>
            <a:r>
              <a:rPr lang="en" sz="1300">
                <a:solidFill>
                  <a:srgbClr val="273239"/>
                </a:solidFill>
                <a:highlight>
                  <a:srgbClr val="FFFFFF"/>
                </a:highlight>
              </a:rPr>
              <a:t>DCL – Data Control Language</a:t>
            </a:r>
            <a:endParaRPr sz="1300">
              <a:solidFill>
                <a:srgbClr val="27323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ed030fd6a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ed030fd6a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d030fd6a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d030fd6a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ed030fd6a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ed030fd6a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ed030fd6a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ed030fd6a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d030fd6a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d030fd6a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2f1dadab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f2f1dadab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e9718b128c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e9718b128c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e9718b128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e9718b128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f513a5b1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f513a5b1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e9718b128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e9718b128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eac84ea7d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eac84ea7d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ef513a5b1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ef513a5b1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600">
                <a:solidFill>
                  <a:srgbClr val="59595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Select …</a:t>
            </a:r>
            <a:endParaRPr i="1" sz="1600">
              <a:solidFill>
                <a:srgbClr val="59595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600">
                <a:solidFill>
                  <a:srgbClr val="59595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From </a:t>
            </a:r>
            <a:r>
              <a:rPr i="1" lang="en" sz="1600">
                <a:solidFill>
                  <a:srgbClr val="333333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" sz="1600">
                <a:solidFill>
                  <a:srgbClr val="0000FF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table1 as t1</a:t>
            </a:r>
            <a:endParaRPr sz="1600">
              <a:solidFill>
                <a:srgbClr val="0000FF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FF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 [inner/right/left] JOIN table2 as t2 on  t2.column = t1.column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2f1dadab5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2f1dadab5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ef513a5b1a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ef513a5b1a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2f1dadab5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2f1dadab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2f1dadab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2f1dadab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2f1dadab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2f1dadab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postgresql.org/docs/current/sql-select.html#SQL-DISTINCT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Relationship Id="rId5" Type="http://schemas.openxmlformats.org/officeDocument/2006/relationships/hyperlink" Target="https://www.postgresqltutorial.com/postgresql-math-functions/" TargetMode="External"/><Relationship Id="rId6" Type="http://schemas.openxmlformats.org/officeDocument/2006/relationships/hyperlink" Target="https://www.postgresqltutorial.com/postgresql-date-functions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postgresql.org/docs/current/functions-aggregate.html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/Relationships>
</file>

<file path=ppt/slides/_rels/slide31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postgresql.org/docs/12/sql-createtable.html" TargetMode="External"/><Relationship Id="rId10" Type="http://schemas.openxmlformats.org/officeDocument/2006/relationships/hyperlink" Target="https://www.postgresqltutorial.com/postgresql-primary-key/" TargetMode="External"/><Relationship Id="rId13" Type="http://schemas.openxmlformats.org/officeDocument/2006/relationships/hyperlink" Target="https://www.postgresqltutorial.com/postgresql-alter-table/" TargetMode="External"/><Relationship Id="rId12" Type="http://schemas.openxmlformats.org/officeDocument/2006/relationships/hyperlink" Target="https://www.postgresqltutorial.com/postgresql-create-table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www.postgresqltutorial.com/postgresql-create-table/" TargetMode="External"/><Relationship Id="rId4" Type="http://schemas.openxmlformats.org/officeDocument/2006/relationships/hyperlink" Target="https://www.postgresql.org/docs/9.2/sql-copy.html" TargetMode="External"/><Relationship Id="rId9" Type="http://schemas.openxmlformats.org/officeDocument/2006/relationships/hyperlink" Target="https://rdspg.workshop.aws/lab9-postgres-introduction/task3.html" TargetMode="External"/><Relationship Id="rId14" Type="http://schemas.openxmlformats.org/officeDocument/2006/relationships/hyperlink" Target="https://www.educba.com/postgresql-commands/" TargetMode="External"/><Relationship Id="rId5" Type="http://schemas.openxmlformats.org/officeDocument/2006/relationships/hyperlink" Target="https://www.postgresql.org/docs/current/datatype.html" TargetMode="External"/><Relationship Id="rId6" Type="http://schemas.openxmlformats.org/officeDocument/2006/relationships/hyperlink" Target="https://www.educba.com/postgresql-data-types" TargetMode="External"/><Relationship Id="rId7" Type="http://schemas.openxmlformats.org/officeDocument/2006/relationships/hyperlink" Target="https://www.prisma.io/dataguide/postgresql/introduction-to-data-types" TargetMode="External"/><Relationship Id="rId8" Type="http://schemas.openxmlformats.org/officeDocument/2006/relationships/hyperlink" Target="https://learnsql.com/blog/understanding-numerical-data-types-sql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798000" y="1351750"/>
            <a:ext cx="7548000" cy="1584300"/>
          </a:xfrm>
          <a:prstGeom prst="rect">
            <a:avLst/>
          </a:prstGeom>
          <a:solidFill>
            <a:srgbClr val="FFFFFF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5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Class 6</a:t>
            </a:r>
            <a:endParaRPr b="1" sz="45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5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Joins &amp; Exam Prep</a:t>
            </a:r>
            <a:endParaRPr sz="4500">
              <a:highlight>
                <a:srgbClr val="FFFFFF"/>
              </a:highlight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259150" y="3159900"/>
            <a:ext cx="4625700" cy="7278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By Arsames Qajar</a:t>
            </a:r>
            <a:b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</a:b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qajar@usc.edu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Case Statement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Calibri"/>
                <a:ea typeface="Calibri"/>
                <a:cs typeface="Calibri"/>
                <a:sym typeface="Calibri"/>
              </a:rPr>
              <a:t>Group By example</a:t>
            </a:r>
            <a:endParaRPr i="1"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417150" y="1068700"/>
            <a:ext cx="3362400" cy="3885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91"/>
              <a:t>SELECT </a:t>
            </a:r>
            <a:r>
              <a:rPr lang="en" sz="1491"/>
              <a:t>&lt;column_list&gt;,</a:t>
            </a:r>
            <a:endParaRPr sz="1491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91"/>
              <a:t>CASE</a:t>
            </a:r>
            <a:endParaRPr b="1" sz="1491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91"/>
              <a:t>    </a:t>
            </a:r>
            <a:r>
              <a:rPr b="1" lang="en" sz="1491">
                <a:solidFill>
                  <a:srgbClr val="990000"/>
                </a:solidFill>
              </a:rPr>
              <a:t>WHEN</a:t>
            </a:r>
            <a:r>
              <a:rPr lang="en" sz="1491"/>
              <a:t> condition1 THEN result1</a:t>
            </a:r>
            <a:endParaRPr sz="1491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91"/>
              <a:t>    </a:t>
            </a:r>
            <a:r>
              <a:rPr b="1" lang="en" sz="1491">
                <a:solidFill>
                  <a:srgbClr val="990000"/>
                </a:solidFill>
              </a:rPr>
              <a:t>WHEN</a:t>
            </a:r>
            <a:r>
              <a:rPr lang="en" sz="1491"/>
              <a:t> condition2 THEN result2</a:t>
            </a:r>
            <a:endParaRPr sz="1491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91"/>
              <a:t>    </a:t>
            </a:r>
            <a:r>
              <a:rPr b="1" lang="en" sz="1491">
                <a:solidFill>
                  <a:srgbClr val="990000"/>
                </a:solidFill>
              </a:rPr>
              <a:t>WHEN</a:t>
            </a:r>
            <a:r>
              <a:rPr lang="en" sz="1491"/>
              <a:t> conditionX THEN resultX</a:t>
            </a:r>
            <a:endParaRPr sz="1491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91"/>
              <a:t>    </a:t>
            </a:r>
            <a:r>
              <a:rPr b="1" lang="en" sz="1491">
                <a:solidFill>
                  <a:srgbClr val="0000FF"/>
                </a:solidFill>
              </a:rPr>
              <a:t>ELSE</a:t>
            </a:r>
            <a:r>
              <a:rPr lang="en" sz="1491"/>
              <a:t> result</a:t>
            </a:r>
            <a:endParaRPr sz="1491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91"/>
              <a:t>END </a:t>
            </a:r>
            <a:r>
              <a:rPr lang="en" sz="1491"/>
              <a:t>&lt;alias&gt;;</a:t>
            </a:r>
            <a:endParaRPr sz="1491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91"/>
              <a:t>FROM </a:t>
            </a:r>
            <a:r>
              <a:rPr lang="en" sz="1491"/>
              <a:t>&lt;table&gt;</a:t>
            </a:r>
            <a:endParaRPr sz="1491"/>
          </a:p>
        </p:txBody>
      </p:sp>
      <p:sp>
        <p:nvSpPr>
          <p:cNvPr id="114" name="Google Shape;114;p22"/>
          <p:cNvSpPr txBox="1"/>
          <p:nvPr>
            <p:ph idx="1" type="subTitle"/>
          </p:nvPr>
        </p:nvSpPr>
        <p:spPr>
          <a:xfrm>
            <a:off x="4138525" y="1068700"/>
            <a:ext cx="4618500" cy="3885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91" u="sng"/>
              <a:t>Case statements</a:t>
            </a:r>
            <a:endParaRPr sz="1491" u="sng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91"/>
          </a:p>
          <a:p>
            <a:pPr indent="-3233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92"/>
              <a:buChar char="●"/>
            </a:pPr>
            <a:r>
              <a:rPr lang="en" sz="1491"/>
              <a:t>CASE expression evaluates each row against </a:t>
            </a:r>
            <a:r>
              <a:rPr lang="en" sz="1491">
                <a:solidFill>
                  <a:srgbClr val="990000"/>
                </a:solidFill>
              </a:rPr>
              <a:t>each </a:t>
            </a:r>
            <a:r>
              <a:rPr b="1" lang="en" sz="1491">
                <a:solidFill>
                  <a:srgbClr val="990000"/>
                </a:solidFill>
              </a:rPr>
              <a:t>WHEN</a:t>
            </a:r>
            <a:r>
              <a:rPr lang="en" sz="1491"/>
              <a:t> condition, one by one, from the top to bottom until it finds a condition that evaluates to true</a:t>
            </a:r>
            <a:endParaRPr sz="1491"/>
          </a:p>
          <a:p>
            <a:pPr indent="-3233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92"/>
              <a:buChar char="●"/>
            </a:pPr>
            <a:r>
              <a:rPr lang="en" sz="1491"/>
              <a:t>If no matches are found or conditions found to be true, then the CASE expression return the </a:t>
            </a:r>
            <a:r>
              <a:rPr b="1" lang="en" sz="1491">
                <a:solidFill>
                  <a:srgbClr val="0000FF"/>
                </a:solidFill>
              </a:rPr>
              <a:t>ELSE</a:t>
            </a:r>
            <a:r>
              <a:rPr b="1" lang="en" sz="1491"/>
              <a:t> </a:t>
            </a:r>
            <a:r>
              <a:rPr lang="en" sz="1491"/>
              <a:t>result</a:t>
            </a:r>
            <a:endParaRPr sz="1491"/>
          </a:p>
          <a:p>
            <a:pPr indent="-3233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92"/>
              <a:buChar char="●"/>
            </a:pPr>
            <a:r>
              <a:rPr lang="en" sz="1491"/>
              <a:t>Can provide an alias to the case statement to refer to it for later use in other clauses</a:t>
            </a:r>
            <a:endParaRPr sz="149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ctrTitle"/>
          </p:nvPr>
        </p:nvSpPr>
        <p:spPr>
          <a:xfrm>
            <a:off x="311700" y="1340749"/>
            <a:ext cx="8520600" cy="17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Resources &amp;</a:t>
            </a:r>
            <a:endParaRPr b="1" sz="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References</a:t>
            </a:r>
            <a:endParaRPr b="1" sz="6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Subquery Types</a:t>
            </a:r>
            <a:endParaRPr sz="4800"/>
          </a:p>
        </p:txBody>
      </p:sp>
      <p:sp>
        <p:nvSpPr>
          <p:cNvPr id="125" name="Google Shape;125;p24"/>
          <p:cNvSpPr/>
          <p:nvPr/>
        </p:nvSpPr>
        <p:spPr>
          <a:xfrm>
            <a:off x="5778450" y="1589475"/>
            <a:ext cx="2902800" cy="7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4"/>
          <p:cNvSpPr txBox="1"/>
          <p:nvPr/>
        </p:nvSpPr>
        <p:spPr>
          <a:xfrm>
            <a:off x="664650" y="1373500"/>
            <a:ext cx="7814700" cy="3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1. </a:t>
            </a:r>
            <a:r>
              <a:rPr b="1" lang="en" sz="2100"/>
              <a:t>Table subquery</a:t>
            </a:r>
            <a:r>
              <a:rPr lang="en" sz="2100"/>
              <a:t>—an embedded SELECT expression that returns one or more columns and zero to many rows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2. </a:t>
            </a:r>
            <a:r>
              <a:rPr b="1" lang="en" sz="2100"/>
              <a:t>Scalar subquery</a:t>
            </a:r>
            <a:r>
              <a:rPr lang="en" sz="2100"/>
              <a:t>—an embedded SELECT expression that returns only one column and no more than one row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3. </a:t>
            </a:r>
            <a:r>
              <a:rPr b="1" lang="en" sz="2100"/>
              <a:t>Correlated vs Uncorrelated </a:t>
            </a:r>
            <a:r>
              <a:rPr lang="en" sz="2100"/>
              <a:t>-- The subquery is uncorrelated/correlated if a value that it returns depends upon any column of the outer query</a:t>
            </a:r>
            <a:endParaRPr sz="2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Subquery Types cont’d</a:t>
            </a:r>
            <a:endParaRPr sz="4800"/>
          </a:p>
        </p:txBody>
      </p:sp>
      <p:sp>
        <p:nvSpPr>
          <p:cNvPr id="132" name="Google Shape;132;p25"/>
          <p:cNvSpPr/>
          <p:nvPr/>
        </p:nvSpPr>
        <p:spPr>
          <a:xfrm>
            <a:off x="5778450" y="1589475"/>
            <a:ext cx="2902800" cy="7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5"/>
          <p:cNvSpPr txBox="1"/>
          <p:nvPr/>
        </p:nvSpPr>
        <p:spPr>
          <a:xfrm>
            <a:off x="525500" y="1145675"/>
            <a:ext cx="8237400" cy="37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Uncorrelated</a:t>
            </a:r>
            <a:r>
              <a:rPr lang="en" sz="1900"/>
              <a:t> - subqueries are completely self-contained &amp; does not depend. The subquery only needs to be called once during the entire execution of the outer query. Inner query executes first.</a:t>
            </a:r>
            <a:endParaRPr sz="1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select col1, col2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  	from table1 </a:t>
            </a:r>
            <a:br>
              <a:rPr lang="en" sz="1700">
                <a:solidFill>
                  <a:schemeClr val="dk1"/>
                </a:solidFill>
              </a:rPr>
            </a:br>
            <a:r>
              <a:rPr lang="en" sz="1700">
                <a:solidFill>
                  <a:schemeClr val="dk1"/>
                </a:solidFill>
              </a:rPr>
              <a:t>	where col1 = (select max(col1) from table2);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 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Correlated</a:t>
            </a:r>
            <a:r>
              <a:rPr lang="en" sz="1900"/>
              <a:t> - depends on columns outside subquery. It is called once for each row in the outer query and is passed a value (table1.c2). Outer query executes first</a:t>
            </a:r>
            <a:endParaRPr sz="1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select c1, c2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  	</a:t>
            </a:r>
            <a:r>
              <a:rPr b="1" lang="en" sz="1700"/>
              <a:t>from table1 </a:t>
            </a:r>
            <a:br>
              <a:rPr lang="en" sz="1700"/>
            </a:br>
            <a:r>
              <a:rPr lang="en" sz="1700"/>
              <a:t>	where c1 = (select col1 from table2 where col2 = </a:t>
            </a:r>
            <a:r>
              <a:rPr b="1" lang="en" sz="1700"/>
              <a:t>table1.c2</a:t>
            </a:r>
            <a:r>
              <a:rPr lang="en" sz="1700"/>
              <a:t>);</a:t>
            </a:r>
            <a:endParaRPr sz="1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Outer Joins</a:t>
            </a:r>
            <a:endParaRPr sz="4800"/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800" y="903125"/>
            <a:ext cx="2736925" cy="182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6275" y="2776950"/>
            <a:ext cx="3403250" cy="223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8400" y="1173375"/>
            <a:ext cx="2977050" cy="3539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Common Table Expression (CTE)</a:t>
            </a:r>
            <a:endParaRPr sz="4800"/>
          </a:p>
        </p:txBody>
      </p:sp>
      <p:sp>
        <p:nvSpPr>
          <p:cNvPr id="147" name="Google Shape;147;p27"/>
          <p:cNvSpPr/>
          <p:nvPr/>
        </p:nvSpPr>
        <p:spPr>
          <a:xfrm>
            <a:off x="5778450" y="1589475"/>
            <a:ext cx="2902800" cy="7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7"/>
          <p:cNvSpPr txBox="1"/>
          <p:nvPr/>
        </p:nvSpPr>
        <p:spPr>
          <a:xfrm>
            <a:off x="525500" y="1306350"/>
            <a:ext cx="8237400" cy="3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Simply put, it’s a temporary data set returned by a query, which is then used by another query. It’s temporary because the result is not stored anywhere; it exists only when the query is run.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/>
              <a:t>Syntax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WITH expression_name AS (</a:t>
            </a:r>
            <a:endParaRPr sz="1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CTE definition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)</a:t>
            </a:r>
            <a:endParaRPr sz="1900"/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8649" y="2385675"/>
            <a:ext cx="4131101" cy="256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600">
                <a:latin typeface="Calibri"/>
                <a:ea typeface="Calibri"/>
                <a:cs typeface="Calibri"/>
                <a:sym typeface="Calibri"/>
              </a:rPr>
              <a:t>(CTE) vs Derived table (subquery)</a:t>
            </a:r>
            <a:endParaRPr sz="4600"/>
          </a:p>
        </p:txBody>
      </p:sp>
      <p:sp>
        <p:nvSpPr>
          <p:cNvPr id="155" name="Google Shape;155;p28"/>
          <p:cNvSpPr/>
          <p:nvPr/>
        </p:nvSpPr>
        <p:spPr>
          <a:xfrm>
            <a:off x="5778450" y="1589475"/>
            <a:ext cx="2902800" cy="7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8"/>
          <p:cNvSpPr txBox="1"/>
          <p:nvPr/>
        </p:nvSpPr>
        <p:spPr>
          <a:xfrm>
            <a:off x="525500" y="1306350"/>
            <a:ext cx="8237400" cy="3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Similar</a:t>
            </a:r>
            <a:r>
              <a:rPr lang="en" sz="1900"/>
              <a:t> 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-CTE is not stored as an object and last only during the execution of a query.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Different</a:t>
            </a:r>
            <a:r>
              <a:rPr lang="en" sz="1900"/>
              <a:t> 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-CTE can be self-referencing (a recursive CTE) 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-can be referenced multiple times in the same query. 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-provides better readability and performance </a:t>
            </a:r>
            <a:endParaRPr sz="19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Window Functions</a:t>
            </a:r>
            <a:endParaRPr sz="4800"/>
          </a:p>
        </p:txBody>
      </p:sp>
      <p:sp>
        <p:nvSpPr>
          <p:cNvPr id="162" name="Google Shape;162;p29"/>
          <p:cNvSpPr/>
          <p:nvPr/>
        </p:nvSpPr>
        <p:spPr>
          <a:xfrm>
            <a:off x="5778450" y="1589475"/>
            <a:ext cx="2902800" cy="7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 txBox="1"/>
          <p:nvPr/>
        </p:nvSpPr>
        <p:spPr>
          <a:xfrm>
            <a:off x="525500" y="1306350"/>
            <a:ext cx="8237400" cy="3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Window functions</a:t>
            </a:r>
            <a:r>
              <a:rPr lang="en" sz="1900"/>
              <a:t> can group rows into “windows” or “views” that effectively partition the data for use by the analytic function 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Syntax: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/>
              <a:t>function (expression) OVER</a:t>
            </a:r>
            <a:endParaRPr i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/>
              <a:t>     ( [ PARTITION BY expression_list ]</a:t>
            </a:r>
            <a:endParaRPr i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/>
              <a:t>       [ ORDER BY order_list ]</a:t>
            </a:r>
            <a:endParaRPr i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/>
              <a:t>       [ ROWS frame_clause ])</a:t>
            </a:r>
            <a:endParaRPr i="1" sz="1700"/>
          </a:p>
        </p:txBody>
      </p:sp>
      <p:pic>
        <p:nvPicPr>
          <p:cNvPr id="164" name="Google Shape;1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0350" y="2848550"/>
            <a:ext cx="3793149" cy="216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Window Functions cont’d</a:t>
            </a:r>
            <a:endParaRPr sz="4800"/>
          </a:p>
        </p:txBody>
      </p:sp>
      <p:sp>
        <p:nvSpPr>
          <p:cNvPr id="170" name="Google Shape;170;p30"/>
          <p:cNvSpPr/>
          <p:nvPr/>
        </p:nvSpPr>
        <p:spPr>
          <a:xfrm>
            <a:off x="5778450" y="1589475"/>
            <a:ext cx="2902800" cy="7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0"/>
          <p:cNvSpPr txBox="1"/>
          <p:nvPr/>
        </p:nvSpPr>
        <p:spPr>
          <a:xfrm>
            <a:off x="525500" y="1306350"/>
            <a:ext cx="8237400" cy="3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Window function predicates: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window partition (PARTITION BY) - groups rows into partitions</a:t>
            </a:r>
            <a:br>
              <a:rPr lang="en" sz="1900"/>
            </a:b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window ordering (ORDER BY) - defines the order or sequence of rows within each window</a:t>
            </a:r>
            <a:br>
              <a:rPr lang="en" sz="1900"/>
            </a:b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window frame (ROWS) - defines the window by use of an offset from the specified row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Window Functions cont’d</a:t>
            </a:r>
            <a:endParaRPr sz="4800"/>
          </a:p>
        </p:txBody>
      </p:sp>
      <p:sp>
        <p:nvSpPr>
          <p:cNvPr id="177" name="Google Shape;177;p31"/>
          <p:cNvSpPr/>
          <p:nvPr/>
        </p:nvSpPr>
        <p:spPr>
          <a:xfrm>
            <a:off x="5778450" y="1589475"/>
            <a:ext cx="2902800" cy="7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1"/>
          <p:cNvSpPr txBox="1"/>
          <p:nvPr/>
        </p:nvSpPr>
        <p:spPr>
          <a:xfrm>
            <a:off x="525500" y="1306350"/>
            <a:ext cx="8237400" cy="3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Ranking functions: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ROW_NUMBER</a:t>
            </a:r>
            <a:endParaRPr b="1"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Returns a unique number for each row, with rankings arbitrarily assigned in case of a tie</a:t>
            </a:r>
            <a:br>
              <a:rPr lang="en" sz="1900"/>
            </a:b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RANK</a:t>
            </a:r>
            <a:endParaRPr b="1"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Returns the same ranking in case of a tie, with gaps in the rankings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1900"/>
            </a:br>
            <a:r>
              <a:rPr b="1" lang="en" sz="1900"/>
              <a:t>DENSE_RANK</a:t>
            </a:r>
            <a:endParaRPr b="1" sz="1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Returns the same ranking in case of a tie, with no gaps in the rankings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Outline</a:t>
            </a:r>
            <a:endParaRPr sz="191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1095325"/>
            <a:ext cx="8520600" cy="38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Questions class 5 &amp; please download in class problems for today on BB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Intro to Joins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75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Inner and Outer Joins</a:t>
            </a:r>
            <a:endParaRPr sz="1300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Joins on Derived tables</a:t>
            </a:r>
            <a:br>
              <a:rPr lang="en" sz="1300"/>
            </a:b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Sample Exam</a:t>
            </a:r>
            <a:endParaRPr sz="145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Window Functions vs Group By</a:t>
            </a:r>
            <a:endParaRPr sz="4800"/>
          </a:p>
        </p:txBody>
      </p:sp>
      <p:sp>
        <p:nvSpPr>
          <p:cNvPr id="184" name="Google Shape;184;p32"/>
          <p:cNvSpPr/>
          <p:nvPr/>
        </p:nvSpPr>
        <p:spPr>
          <a:xfrm>
            <a:off x="5778450" y="1589475"/>
            <a:ext cx="2902800" cy="7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2"/>
          <p:cNvSpPr txBox="1"/>
          <p:nvPr/>
        </p:nvSpPr>
        <p:spPr>
          <a:xfrm>
            <a:off x="525500" y="1306350"/>
            <a:ext cx="8237400" cy="3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Window functions don’t reduce the number of rows in the output.</a:t>
            </a:r>
            <a:br>
              <a:rPr lang="en" sz="2100"/>
            </a:b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Window functions can retrieve values from other rows, whereas GROUP BY functions cannot.</a:t>
            </a:r>
            <a:br>
              <a:rPr lang="en" sz="2100"/>
            </a:b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Window functions can calculate running totals and moving averages, whereas GROUP BY functions cannot.</a:t>
            </a:r>
            <a:endParaRPr sz="21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>
            <p:ph type="ctrTitle"/>
          </p:nvPr>
        </p:nvSpPr>
        <p:spPr>
          <a:xfrm>
            <a:off x="311700" y="34325"/>
            <a:ext cx="8520600" cy="7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SELECT statement (DML)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91" name="Google Shape;191;p33"/>
          <p:cNvSpPr txBox="1"/>
          <p:nvPr/>
        </p:nvSpPr>
        <p:spPr>
          <a:xfrm>
            <a:off x="781350" y="1114150"/>
            <a:ext cx="7581300" cy="3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SELECT </a:t>
            </a:r>
            <a:r>
              <a:rPr lang="en" sz="1600">
                <a:solidFill>
                  <a:schemeClr val="dk1"/>
                </a:solidFill>
              </a:rPr>
              <a:t>[ specify columnlist by name or calculated/created columns ]</a:t>
            </a:r>
            <a:endParaRPr b="1" sz="2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FROM </a:t>
            </a:r>
            <a:r>
              <a:rPr lang="en" sz="1600">
                <a:solidFill>
                  <a:schemeClr val="dk1"/>
                </a:solidFill>
              </a:rPr>
              <a:t>[ table_list ]</a:t>
            </a:r>
            <a:endParaRPr b="1" sz="2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WHERE </a:t>
            </a:r>
            <a:r>
              <a:rPr lang="en" sz="1600">
                <a:solidFill>
                  <a:schemeClr val="dk1"/>
                </a:solidFill>
              </a:rPr>
              <a:t>[ conditional expression ]</a:t>
            </a:r>
            <a:endParaRPr b="1" sz="2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GROUP BY </a:t>
            </a:r>
            <a:r>
              <a:rPr lang="en" sz="1600">
                <a:solidFill>
                  <a:schemeClr val="dk1"/>
                </a:solidFill>
              </a:rPr>
              <a:t>[ group by columnlist ]</a:t>
            </a:r>
            <a:endParaRPr b="1" sz="2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HAVING </a:t>
            </a:r>
            <a:r>
              <a:rPr lang="en" sz="1600">
                <a:solidFill>
                  <a:schemeClr val="dk1"/>
                </a:solidFill>
              </a:rPr>
              <a:t>[ filter expression on grouped results i.e. WHERE clause on group]</a:t>
            </a:r>
            <a:endParaRPr b="1" sz="2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ORDER BY </a:t>
            </a:r>
            <a:r>
              <a:rPr lang="en" sz="1600">
                <a:solidFill>
                  <a:schemeClr val="dk1"/>
                </a:solidFill>
              </a:rPr>
              <a:t>[ columnlist ASC/DESC ]</a:t>
            </a:r>
            <a:endParaRPr b="1" sz="2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LIMIT </a:t>
            </a:r>
            <a:r>
              <a:rPr lang="en" sz="1600">
                <a:solidFill>
                  <a:schemeClr val="dk1"/>
                </a:solidFill>
              </a:rPr>
              <a:t>[ # of rows to be returned ]</a:t>
            </a:r>
            <a:endParaRPr b="1" sz="2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4"/>
          <p:cNvSpPr txBox="1"/>
          <p:nvPr>
            <p:ph type="ctrTitle"/>
          </p:nvPr>
        </p:nvSpPr>
        <p:spPr>
          <a:xfrm>
            <a:off x="311700" y="1867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Distinct &amp; Distinct On</a:t>
            </a:r>
            <a:endParaRPr b="1" sz="4800"/>
          </a:p>
        </p:txBody>
      </p:sp>
      <p:sp>
        <p:nvSpPr>
          <p:cNvPr id="197" name="Google Shape;197;p34"/>
          <p:cNvSpPr txBox="1"/>
          <p:nvPr>
            <p:ph idx="1" type="subTitle"/>
          </p:nvPr>
        </p:nvSpPr>
        <p:spPr>
          <a:xfrm>
            <a:off x="311700" y="1302175"/>
            <a:ext cx="8520600" cy="3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Limiting number of results not to overload database </a:t>
            </a:r>
            <a:endParaRPr sz="1400"/>
          </a:p>
          <a:p>
            <a:pPr indent="-3175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SELECT columns… FROM table </a:t>
            </a:r>
            <a:r>
              <a:rPr b="1" lang="en" sz="1400"/>
              <a:t>LIMIT</a:t>
            </a:r>
            <a:r>
              <a:rPr lang="en" sz="1400"/>
              <a:t> # of records needed</a:t>
            </a:r>
            <a:endParaRPr sz="1400"/>
          </a:p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DISTINCT keyword must be applied to remove duplicates in results and/or show unique combinations</a:t>
            </a:r>
            <a:endParaRPr sz="1400"/>
          </a:p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DISTINCT ON returns the first row from the set of duplicate rows </a:t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/>
              <a:t>Example</a:t>
            </a:r>
            <a:endParaRPr sz="1400"/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SELECT distinct column1</a:t>
            </a:r>
            <a:endParaRPr sz="1400"/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FROM table_name</a:t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/>
              <a:t>vs</a:t>
            </a:r>
            <a:endParaRPr sz="1400"/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SELECT distinct column1, column2</a:t>
            </a:r>
            <a:endParaRPr sz="1400"/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FROM table_name</a:t>
            </a:r>
            <a:endParaRPr sz="1400"/>
          </a:p>
        </p:txBody>
      </p:sp>
      <p:sp>
        <p:nvSpPr>
          <p:cNvPr id="198" name="Google Shape;198;p34"/>
          <p:cNvSpPr txBox="1"/>
          <p:nvPr/>
        </p:nvSpPr>
        <p:spPr>
          <a:xfrm>
            <a:off x="3878075" y="3196300"/>
            <a:ext cx="1568400" cy="10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Unique combinations of column1 and column2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99" name="Google Shape;199;p34"/>
          <p:cNvCxnSpPr>
            <a:stCxn id="198" idx="1"/>
          </p:cNvCxnSpPr>
          <p:nvPr/>
        </p:nvCxnSpPr>
        <p:spPr>
          <a:xfrm flipH="1">
            <a:off x="3309875" y="3719650"/>
            <a:ext cx="568200" cy="582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0" name="Google Shape;200;p34"/>
          <p:cNvSpPr txBox="1"/>
          <p:nvPr/>
        </p:nvSpPr>
        <p:spPr>
          <a:xfrm>
            <a:off x="5994250" y="3387175"/>
            <a:ext cx="2982600" cy="13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SELECT 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DISTINCT ON (column1 or expression) column1, columnlist...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FROM table_name</a:t>
            </a:r>
            <a:endParaRPr/>
          </a:p>
        </p:txBody>
      </p:sp>
      <p:cxnSp>
        <p:nvCxnSpPr>
          <p:cNvPr id="201" name="Google Shape;201;p34"/>
          <p:cNvCxnSpPr/>
          <p:nvPr/>
        </p:nvCxnSpPr>
        <p:spPr>
          <a:xfrm>
            <a:off x="6170775" y="2896325"/>
            <a:ext cx="499200" cy="432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Distinct &amp; Distinct On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Also see </a:t>
            </a: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here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35"/>
          <p:cNvSpPr txBox="1"/>
          <p:nvPr>
            <p:ph idx="1" type="subTitle"/>
          </p:nvPr>
        </p:nvSpPr>
        <p:spPr>
          <a:xfrm>
            <a:off x="311700" y="1459913"/>
            <a:ext cx="4431600" cy="15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/>
              <a:t>select</a:t>
            </a:r>
            <a:r>
              <a:rPr lang="en" sz="1400"/>
              <a:t> distinct movie_lang, age_certificate</a:t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/>
              <a:t>from</a:t>
            </a:r>
            <a:r>
              <a:rPr lang="en" sz="1400"/>
              <a:t> movies</a:t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/>
              <a:t>order by</a:t>
            </a:r>
            <a:r>
              <a:rPr lang="en" sz="1400"/>
              <a:t> movie_lang, age_certificate desc  </a:t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/>
              <a:t>limit</a:t>
            </a:r>
            <a:r>
              <a:rPr lang="en" sz="1400"/>
              <a:t> 5;</a:t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</p:txBody>
      </p:sp>
      <p:pic>
        <p:nvPicPr>
          <p:cNvPr id="208" name="Google Shape;208;p35"/>
          <p:cNvPicPr preferRelativeResize="0"/>
          <p:nvPr/>
        </p:nvPicPr>
        <p:blipFill rotWithShape="1">
          <a:blip r:embed="rId4">
            <a:alphaModFix/>
          </a:blip>
          <a:srcRect b="0" l="0" r="0" t="2543"/>
          <a:stretch/>
        </p:blipFill>
        <p:spPr>
          <a:xfrm>
            <a:off x="5116075" y="1459925"/>
            <a:ext cx="3469524" cy="1530275"/>
          </a:xfrm>
          <a:prstGeom prst="rect">
            <a:avLst/>
          </a:prstGeom>
          <a:noFill/>
          <a:ln cap="flat" cmpd="sng" w="952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9" name="Google Shape;209;p35"/>
          <p:cNvSpPr txBox="1"/>
          <p:nvPr/>
        </p:nvSpPr>
        <p:spPr>
          <a:xfrm>
            <a:off x="344050" y="919225"/>
            <a:ext cx="3827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/>
              <a:t>** See in Class Problems 7-10 **</a:t>
            </a:r>
            <a:endParaRPr b="1" i="1" sz="1000"/>
          </a:p>
        </p:txBody>
      </p:sp>
      <p:sp>
        <p:nvSpPr>
          <p:cNvPr id="210" name="Google Shape;210;p35"/>
          <p:cNvSpPr txBox="1"/>
          <p:nvPr>
            <p:ph idx="1" type="subTitle"/>
          </p:nvPr>
        </p:nvSpPr>
        <p:spPr>
          <a:xfrm>
            <a:off x="311700" y="3290463"/>
            <a:ext cx="4431600" cy="15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en" sz="1400"/>
              <a:t>select distinct on (</a:t>
            </a:r>
            <a:r>
              <a:rPr lang="en" sz="1400"/>
              <a:t>movie_lang</a:t>
            </a:r>
            <a:r>
              <a:rPr b="1" lang="en" sz="1400"/>
              <a:t>) </a:t>
            </a:r>
            <a:r>
              <a:rPr lang="en" sz="1400"/>
              <a:t>movie_lang, age_certificate</a:t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en" sz="1400"/>
              <a:t>from </a:t>
            </a:r>
            <a:r>
              <a:rPr lang="en" sz="1400"/>
              <a:t>movies</a:t>
            </a:r>
            <a:endParaRPr sz="14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en" sz="1400"/>
              <a:t>order by</a:t>
            </a:r>
            <a:r>
              <a:rPr lang="en" sz="1400"/>
              <a:t> movie_lang, age_certificate desc </a:t>
            </a:r>
            <a:r>
              <a:rPr b="1" lang="en" sz="1400"/>
              <a:t> </a:t>
            </a:r>
            <a:endParaRPr b="1" sz="14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en" sz="1400"/>
              <a:t>limit </a:t>
            </a:r>
            <a:r>
              <a:rPr lang="en" sz="1400"/>
              <a:t>5</a:t>
            </a:r>
            <a:r>
              <a:rPr b="1" lang="en" sz="1400"/>
              <a:t>;</a:t>
            </a:r>
            <a:endParaRPr b="1" sz="14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/>
          </a:p>
        </p:txBody>
      </p:sp>
      <p:pic>
        <p:nvPicPr>
          <p:cNvPr id="211" name="Google Shape;21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6075" y="3287432"/>
            <a:ext cx="3469524" cy="153638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2" name="Google Shape;212;p35"/>
          <p:cNvSpPr/>
          <p:nvPr/>
        </p:nvSpPr>
        <p:spPr>
          <a:xfrm>
            <a:off x="4171750" y="1952575"/>
            <a:ext cx="677700" cy="27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5"/>
          <p:cNvSpPr/>
          <p:nvPr/>
        </p:nvSpPr>
        <p:spPr>
          <a:xfrm>
            <a:off x="4171750" y="3852250"/>
            <a:ext cx="677700" cy="27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/>
          <p:nvPr>
            <p:ph type="ctrTitle"/>
          </p:nvPr>
        </p:nvSpPr>
        <p:spPr>
          <a:xfrm>
            <a:off x="311700" y="1867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WHERE clause (DML) 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6"/>
          <p:cNvSpPr txBox="1"/>
          <p:nvPr>
            <p:ph idx="1" type="subTitle"/>
          </p:nvPr>
        </p:nvSpPr>
        <p:spPr>
          <a:xfrm>
            <a:off x="311700" y="1302175"/>
            <a:ext cx="8520600" cy="3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Syntax:</a:t>
            </a:r>
            <a:endParaRPr sz="16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SELECT select_list</a:t>
            </a:r>
            <a:endParaRPr sz="16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FROM table_name</a:t>
            </a:r>
            <a:endParaRPr sz="16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WHERE filter_condition</a:t>
            </a:r>
            <a:endParaRPr b="1" sz="16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ORDER BY sort_expression</a:t>
            </a:r>
            <a:endParaRPr sz="16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Column conditions that filter/specify which rows should be returned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conditions in the WHERE clause use operators: comparison, arithmetic, logical operators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Column aliases in the SELECT clause </a:t>
            </a:r>
            <a:r>
              <a:rPr b="1" lang="en" sz="1600"/>
              <a:t>cannot</a:t>
            </a:r>
            <a:r>
              <a:rPr lang="en" sz="1600"/>
              <a:t> be used in the WHERE clause</a:t>
            </a:r>
            <a:endParaRPr sz="1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Other Operators &amp; Expressions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Calibri"/>
                <a:ea typeface="Calibri"/>
                <a:cs typeface="Calibri"/>
                <a:sym typeface="Calibri"/>
              </a:rPr>
              <a:t>Common Math and Date operators </a:t>
            </a:r>
            <a:endParaRPr i="1" sz="1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5" name="Google Shape;225;p37"/>
          <p:cNvPicPr preferRelativeResize="0"/>
          <p:nvPr/>
        </p:nvPicPr>
        <p:blipFill rotWithShape="1">
          <a:blip r:embed="rId3">
            <a:alphaModFix/>
          </a:blip>
          <a:srcRect b="0" l="0" r="0" t="5105"/>
          <a:stretch/>
        </p:blipFill>
        <p:spPr>
          <a:xfrm>
            <a:off x="473850" y="1560500"/>
            <a:ext cx="3276774" cy="350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7"/>
          <p:cNvPicPr preferRelativeResize="0"/>
          <p:nvPr/>
        </p:nvPicPr>
        <p:blipFill rotWithShape="1">
          <a:blip r:embed="rId4">
            <a:alphaModFix/>
          </a:blip>
          <a:srcRect b="0" l="0" r="0" t="6023"/>
          <a:stretch/>
        </p:blipFill>
        <p:spPr>
          <a:xfrm>
            <a:off x="5017950" y="1603688"/>
            <a:ext cx="3766949" cy="3420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7"/>
          <p:cNvSpPr txBox="1"/>
          <p:nvPr/>
        </p:nvSpPr>
        <p:spPr>
          <a:xfrm>
            <a:off x="550050" y="1137291"/>
            <a:ext cx="2817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See more Math operators </a:t>
            </a:r>
            <a:r>
              <a:rPr b="1" lang="en" sz="900" u="sng">
                <a:solidFill>
                  <a:schemeClr val="hlink"/>
                </a:solidFill>
                <a:hlinkClick r:id="rId5"/>
              </a:rPr>
              <a:t>here</a:t>
            </a:r>
            <a:endParaRPr b="1" sz="900"/>
          </a:p>
        </p:txBody>
      </p:sp>
      <p:sp>
        <p:nvSpPr>
          <p:cNvPr id="228" name="Google Shape;228;p37"/>
          <p:cNvSpPr txBox="1"/>
          <p:nvPr/>
        </p:nvSpPr>
        <p:spPr>
          <a:xfrm>
            <a:off x="5038775" y="1166541"/>
            <a:ext cx="2817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See Date operators </a:t>
            </a:r>
            <a:r>
              <a:rPr b="1" lang="en" sz="900" u="sng">
                <a:solidFill>
                  <a:schemeClr val="hlink"/>
                </a:solidFill>
                <a:hlinkClick r:id="rId6"/>
              </a:rPr>
              <a:t>here</a:t>
            </a:r>
            <a:endParaRPr b="1" sz="9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8"/>
          <p:cNvSpPr txBox="1"/>
          <p:nvPr>
            <p:ph type="ctrTitle"/>
          </p:nvPr>
        </p:nvSpPr>
        <p:spPr>
          <a:xfrm>
            <a:off x="311700" y="1867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Pattern Matching</a:t>
            </a:r>
            <a:endParaRPr b="1" i="1"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8"/>
          <p:cNvSpPr txBox="1"/>
          <p:nvPr>
            <p:ph idx="1" type="subTitle"/>
          </p:nvPr>
        </p:nvSpPr>
        <p:spPr>
          <a:xfrm>
            <a:off x="311700" y="1175050"/>
            <a:ext cx="8520600" cy="38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LIKE</a:t>
            </a:r>
            <a:r>
              <a:rPr lang="en" sz="1400"/>
              <a:t> keyword to match a pattern</a:t>
            </a:r>
            <a:br>
              <a:rPr lang="en" sz="1400"/>
            </a:br>
            <a:br>
              <a:rPr lang="en" sz="1400"/>
            </a:br>
            <a:r>
              <a:rPr lang="en" sz="1291"/>
              <a:t>Syntax</a:t>
            </a:r>
            <a:r>
              <a:rPr lang="en" sz="1400"/>
              <a:t>: 	</a:t>
            </a:r>
            <a:r>
              <a:rPr lang="en" sz="1758"/>
              <a:t>WHERE value LIKE ‘</a:t>
            </a:r>
            <a:r>
              <a:rPr i="1" lang="en" sz="1758"/>
              <a:t>pattern’</a:t>
            </a:r>
            <a:endParaRPr i="1" sz="983"/>
          </a:p>
          <a:p>
            <a:pPr indent="-29321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100"/>
              <a:t>Percent sign ( %) matches any sequence of zero or more characters </a:t>
            </a:r>
            <a:endParaRPr sz="1100"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100"/>
              <a:t>‘%a’ matches any string, regardless of length, that ends with `</a:t>
            </a:r>
            <a:r>
              <a:rPr b="1" lang="en" sz="1100"/>
              <a:t>a`</a:t>
            </a:r>
            <a:endParaRPr b="1" sz="1100"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100"/>
              <a:t>‘a%’ matches any string, regardless of length, that starts with `</a:t>
            </a:r>
            <a:r>
              <a:rPr b="1" lang="en" sz="1100"/>
              <a:t>a`</a:t>
            </a:r>
            <a:endParaRPr sz="1100"/>
          </a:p>
          <a:p>
            <a:pPr indent="-29321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100"/>
              <a:t>Underscore sign ( _)  matches any single character.</a:t>
            </a:r>
            <a:endParaRPr sz="1100"/>
          </a:p>
          <a:p>
            <a:pPr indent="-29321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100"/>
              <a:t>‘_a_’ matches any three character string where </a:t>
            </a:r>
            <a:r>
              <a:rPr b="1" lang="en" sz="1100"/>
              <a:t>‘a’</a:t>
            </a:r>
            <a:r>
              <a:rPr lang="en" sz="1100"/>
              <a:t> is the second character</a:t>
            </a:r>
            <a:endParaRPr sz="1100"/>
          </a:p>
          <a:p>
            <a:pPr indent="-29321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100"/>
              <a:t>Matches are </a:t>
            </a:r>
            <a:r>
              <a:rPr b="1" i="1" lang="en" sz="1100"/>
              <a:t>case-sensitive</a:t>
            </a:r>
            <a:endParaRPr b="1" i="1" sz="11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/>
            </a:br>
            <a:r>
              <a:rPr i="1" lang="en" sz="1291"/>
              <a:t>Example</a:t>
            </a:r>
            <a:endParaRPr sz="1291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41"/>
              <a:t>SELECT</a:t>
            </a:r>
            <a:endParaRPr sz="1341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41"/>
              <a:t>	'foo' LIKE 'f%', is </a:t>
            </a:r>
            <a:r>
              <a:rPr b="1" lang="en" sz="1341"/>
              <a:t>true </a:t>
            </a:r>
            <a:r>
              <a:rPr lang="en" sz="1341"/>
              <a:t>because </a:t>
            </a:r>
            <a:endParaRPr sz="1341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41"/>
              <a:t>	'foo' LIKE '_o_', is </a:t>
            </a:r>
            <a:r>
              <a:rPr b="1" lang="en" sz="1341"/>
              <a:t>true</a:t>
            </a:r>
            <a:endParaRPr b="1" sz="1341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41"/>
              <a:t>	'bar' LIKE 'b_'; is </a:t>
            </a:r>
            <a:r>
              <a:rPr b="1" lang="en" sz="1341"/>
              <a:t>false </a:t>
            </a:r>
            <a:r>
              <a:rPr lang="en" sz="1341"/>
              <a:t>because </a:t>
            </a:r>
            <a:r>
              <a:rPr i="1" lang="en" sz="1341"/>
              <a:t>bar</a:t>
            </a:r>
            <a:r>
              <a:rPr lang="en" sz="1341"/>
              <a:t> has 3 letter and the pattern is only 2 letters</a:t>
            </a:r>
            <a:endParaRPr sz="1341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/>
          <p:cNvSpPr txBox="1"/>
          <p:nvPr>
            <p:ph type="ctrTitle"/>
          </p:nvPr>
        </p:nvSpPr>
        <p:spPr>
          <a:xfrm>
            <a:off x="311700" y="1867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Aggregate Functions with Group By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Calibri"/>
                <a:ea typeface="Calibri"/>
                <a:cs typeface="Calibri"/>
                <a:sym typeface="Calibri"/>
              </a:rPr>
              <a:t>Grouping and summarizing data &amp; other functions </a:t>
            </a:r>
            <a:r>
              <a:rPr i="1"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here</a:t>
            </a:r>
            <a:endParaRPr i="1"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39"/>
          <p:cNvSpPr txBox="1"/>
          <p:nvPr>
            <p:ph idx="1" type="subTitle"/>
          </p:nvPr>
        </p:nvSpPr>
        <p:spPr>
          <a:xfrm>
            <a:off x="311700" y="1108600"/>
            <a:ext cx="8520600" cy="38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-28638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Most common aggregate expressions for summarizing data: </a:t>
            </a:r>
            <a:r>
              <a:rPr b="1" lang="en" sz="1300"/>
              <a:t>COUNT</a:t>
            </a:r>
            <a:r>
              <a:rPr lang="en" sz="1300"/>
              <a:t>(), </a:t>
            </a:r>
            <a:r>
              <a:rPr b="1" lang="en" sz="1300"/>
              <a:t>MAX</a:t>
            </a:r>
            <a:r>
              <a:rPr lang="en" sz="1300"/>
              <a:t>(), </a:t>
            </a:r>
            <a:r>
              <a:rPr b="1" lang="en" sz="1300"/>
              <a:t>MIN</a:t>
            </a:r>
            <a:r>
              <a:rPr lang="en" sz="1300"/>
              <a:t>(), </a:t>
            </a:r>
            <a:r>
              <a:rPr b="1" lang="en" sz="1300"/>
              <a:t>AVG</a:t>
            </a:r>
            <a:r>
              <a:rPr lang="en" sz="1300"/>
              <a:t>(), </a:t>
            </a:r>
            <a:r>
              <a:rPr b="1" lang="en" sz="1300"/>
              <a:t>SUM</a:t>
            </a:r>
            <a:r>
              <a:rPr lang="en" sz="1300"/>
              <a:t>()</a:t>
            </a:r>
            <a:endParaRPr sz="1300"/>
          </a:p>
          <a:p>
            <a:pPr indent="-28638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Can execute such functions on a table with respect to a filter e.g. </a:t>
            </a:r>
            <a:endParaRPr sz="1300"/>
          </a:p>
          <a:p>
            <a:pPr indent="-28638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300"/>
              <a:t>SELECT count(*) FROM table → returns the number of rows in the table</a:t>
            </a:r>
            <a:endParaRPr sz="1300"/>
          </a:p>
          <a:p>
            <a:pPr indent="-28638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300"/>
              <a:t>SELECT max(expression) FROM table → returns the maximum value in a set, string or numeric</a:t>
            </a:r>
            <a:endParaRPr sz="1300"/>
          </a:p>
          <a:p>
            <a:pPr indent="-28638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1300"/>
              <a:t>GROUP BY </a:t>
            </a:r>
            <a:r>
              <a:rPr lang="en" sz="1300"/>
              <a:t>keyword is used to separate the data returned from a SELECT statement into any number of groups given the column(s) provided to it</a:t>
            </a:r>
            <a:endParaRPr sz="1300"/>
          </a:p>
          <a:p>
            <a:pPr indent="-28638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Can be accompanied by a </a:t>
            </a:r>
            <a:r>
              <a:rPr b="1" lang="en" sz="1300"/>
              <a:t>HAVING </a:t>
            </a:r>
            <a:r>
              <a:rPr lang="en" sz="1300"/>
              <a:t>clause → essentially a </a:t>
            </a:r>
            <a:r>
              <a:rPr b="1" lang="en" sz="1300"/>
              <a:t>WHERE</a:t>
            </a:r>
            <a:r>
              <a:rPr lang="en" sz="1300"/>
              <a:t> statements performed on the group(s) </a:t>
            </a:r>
            <a:br>
              <a:rPr lang="en" sz="1300"/>
            </a:br>
            <a:r>
              <a:rPr lang="en" sz="1300"/>
              <a:t>e.g. </a:t>
            </a:r>
            <a:r>
              <a:rPr b="1" lang="en" sz="1300"/>
              <a:t>HAVING</a:t>
            </a:r>
            <a:r>
              <a:rPr lang="en" sz="1300"/>
              <a:t> count(*) &gt; value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i="1" lang="en" sz="1300"/>
            </a:br>
            <a:r>
              <a:rPr i="1" lang="en" sz="1300"/>
              <a:t>Group By Syntax</a:t>
            </a:r>
            <a:r>
              <a:rPr lang="en" sz="1300"/>
              <a:t>:</a:t>
            </a:r>
            <a:endParaRPr sz="1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SELECT</a:t>
            </a:r>
            <a:r>
              <a:rPr lang="en" sz="1300"/>
              <a:t> </a:t>
            </a:r>
            <a:endParaRPr sz="1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   column_1, </a:t>
            </a:r>
            <a:endParaRPr sz="1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   column_2,</a:t>
            </a:r>
            <a:endParaRPr sz="1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   ...,</a:t>
            </a:r>
            <a:endParaRPr sz="1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   </a:t>
            </a:r>
            <a:r>
              <a:rPr lang="en" sz="1300">
                <a:solidFill>
                  <a:srgbClr val="CC0000"/>
                </a:solidFill>
              </a:rPr>
              <a:t>aggregate_function</a:t>
            </a:r>
            <a:r>
              <a:rPr lang="en" sz="1300"/>
              <a:t>(column_3)</a:t>
            </a:r>
            <a:endParaRPr sz="1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FROM</a:t>
            </a:r>
            <a:r>
              <a:rPr lang="en" sz="1300"/>
              <a:t>  table_name</a:t>
            </a:r>
            <a:endParaRPr sz="1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38761D"/>
                </a:solidFill>
              </a:rPr>
              <a:t>GROUP BY</a:t>
            </a:r>
            <a:r>
              <a:rPr lang="en" sz="1300">
                <a:solidFill>
                  <a:srgbClr val="38761D"/>
                </a:solidFill>
              </a:rPr>
              <a:t> </a:t>
            </a:r>
            <a:endParaRPr sz="1300">
              <a:solidFill>
                <a:srgbClr val="38761D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   column_1,</a:t>
            </a:r>
            <a:endParaRPr sz="13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   column_2, …;</a:t>
            </a:r>
            <a:endParaRPr sz="1300"/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FF"/>
                </a:solidFill>
              </a:rPr>
              <a:t>HAVING </a:t>
            </a:r>
            <a:r>
              <a:rPr lang="en" sz="1300"/>
              <a:t>[filter conditions]</a:t>
            </a:r>
            <a:endParaRPr sz="1300"/>
          </a:p>
        </p:txBody>
      </p:sp>
      <p:sp>
        <p:nvSpPr>
          <p:cNvPr id="241" name="Google Shape;241;p39"/>
          <p:cNvSpPr txBox="1"/>
          <p:nvPr/>
        </p:nvSpPr>
        <p:spPr>
          <a:xfrm>
            <a:off x="2015495" y="4212773"/>
            <a:ext cx="3907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761D"/>
                </a:solidFill>
              </a:rPr>
              <a:t>GROUP BY</a:t>
            </a:r>
            <a:r>
              <a:rPr lang="en" sz="1100"/>
              <a:t> </a:t>
            </a:r>
            <a:r>
              <a:rPr lang="en" sz="1100">
                <a:solidFill>
                  <a:schemeClr val="dk2"/>
                </a:solidFill>
              </a:rPr>
              <a:t>must contain the non-aggregated columns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42" name="Google Shape;242;p39"/>
          <p:cNvSpPr/>
          <p:nvPr/>
        </p:nvSpPr>
        <p:spPr>
          <a:xfrm>
            <a:off x="1832525" y="4183525"/>
            <a:ext cx="139500" cy="439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9"/>
          <p:cNvSpPr txBox="1"/>
          <p:nvPr/>
        </p:nvSpPr>
        <p:spPr>
          <a:xfrm>
            <a:off x="3211222" y="3590312"/>
            <a:ext cx="3907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CC0000"/>
                </a:solidFill>
              </a:rPr>
              <a:t>Aggregate function</a:t>
            </a:r>
            <a:r>
              <a:rPr lang="en" sz="1100"/>
              <a:t> </a:t>
            </a:r>
            <a:r>
              <a:rPr lang="en" sz="1100">
                <a:solidFill>
                  <a:schemeClr val="dk2"/>
                </a:solidFill>
              </a:rPr>
              <a:t>such as count() gets computed given the un-aggregated columns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44" name="Google Shape;244;p39"/>
          <p:cNvSpPr txBox="1"/>
          <p:nvPr/>
        </p:nvSpPr>
        <p:spPr>
          <a:xfrm>
            <a:off x="1680125" y="3130600"/>
            <a:ext cx="4383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These columns become the GROUP BY group selection criteria  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45" name="Google Shape;245;p39"/>
          <p:cNvSpPr/>
          <p:nvPr/>
        </p:nvSpPr>
        <p:spPr>
          <a:xfrm>
            <a:off x="1580050" y="3080975"/>
            <a:ext cx="139500" cy="439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6" name="Google Shape;246;p39"/>
          <p:cNvCxnSpPr>
            <a:stCxn id="243" idx="1"/>
          </p:cNvCxnSpPr>
          <p:nvPr/>
        </p:nvCxnSpPr>
        <p:spPr>
          <a:xfrm rot="10800000">
            <a:off x="2576422" y="3812912"/>
            <a:ext cx="634800" cy="39000"/>
          </a:xfrm>
          <a:prstGeom prst="straightConnector1">
            <a:avLst/>
          </a:prstGeom>
          <a:noFill/>
          <a:ln cap="flat" cmpd="sng" w="9525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7" name="Google Shape;247;p39"/>
          <p:cNvSpPr txBox="1"/>
          <p:nvPr/>
        </p:nvSpPr>
        <p:spPr>
          <a:xfrm>
            <a:off x="2264952" y="4666050"/>
            <a:ext cx="568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FF"/>
                </a:solidFill>
              </a:rPr>
              <a:t>HAVING clause</a:t>
            </a:r>
            <a:r>
              <a:rPr lang="en" sz="1100">
                <a:solidFill>
                  <a:schemeClr val="dk2"/>
                </a:solidFill>
              </a:rPr>
              <a:t> is the WHERE clause for GROUP BY results 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4675" y="56764"/>
            <a:ext cx="5561475" cy="5025701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0"/>
          <p:cNvSpPr txBox="1"/>
          <p:nvPr>
            <p:ph type="ctrTitle"/>
          </p:nvPr>
        </p:nvSpPr>
        <p:spPr>
          <a:xfrm>
            <a:off x="86475" y="56775"/>
            <a:ext cx="1404300" cy="128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SQL Basics</a:t>
            </a:r>
            <a:endParaRPr sz="4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1"/>
          <p:cNvSpPr txBox="1"/>
          <p:nvPr>
            <p:ph type="ctrTitle"/>
          </p:nvPr>
        </p:nvSpPr>
        <p:spPr>
          <a:xfrm>
            <a:off x="239675" y="-99875"/>
            <a:ext cx="8520600" cy="6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Logical Operator - NOT</a:t>
            </a:r>
            <a:endParaRPr b="1" sz="3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9" name="Google Shape;25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2829" y="879600"/>
            <a:ext cx="4574295" cy="413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798000" y="1351750"/>
            <a:ext cx="7548000" cy="14748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45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JOINS - Merging Tables</a:t>
            </a:r>
            <a:br>
              <a:rPr b="1" lang="en" sz="45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br>
              <a:rPr b="1" lang="en" sz="175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n" sz="175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Merging/joining multiple tables </a:t>
            </a:r>
            <a:endParaRPr b="1" sz="45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2"/>
          <p:cNvSpPr txBox="1"/>
          <p:nvPr>
            <p:ph type="ctrTitle"/>
          </p:nvPr>
        </p:nvSpPr>
        <p:spPr>
          <a:xfrm>
            <a:off x="239675" y="-99875"/>
            <a:ext cx="8520600" cy="6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Orders of Precedence</a:t>
            </a:r>
            <a:endParaRPr b="1" sz="3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437" y="704900"/>
            <a:ext cx="2911128" cy="431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ctrTitle"/>
          </p:nvPr>
        </p:nvSpPr>
        <p:spPr>
          <a:xfrm>
            <a:off x="311700" y="1867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Links/Resources</a:t>
            </a:r>
            <a:endParaRPr b="1" sz="4800"/>
          </a:p>
        </p:txBody>
      </p:sp>
      <p:sp>
        <p:nvSpPr>
          <p:cNvPr id="271" name="Google Shape;271;p43"/>
          <p:cNvSpPr txBox="1"/>
          <p:nvPr>
            <p:ph idx="1" type="subTitle"/>
          </p:nvPr>
        </p:nvSpPr>
        <p:spPr>
          <a:xfrm>
            <a:off x="311700" y="1302175"/>
            <a:ext cx="8520600" cy="3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Postgresql create table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Copy data from file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</a:rPr>
              <a:t>Data Types &amp; explanations:</a:t>
            </a:r>
            <a:endParaRPr sz="1400">
              <a:solidFill>
                <a:srgbClr val="434343"/>
              </a:solidFill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Data types documentation</a:t>
            </a:r>
            <a:r>
              <a:rPr lang="en" sz="1400">
                <a:solidFill>
                  <a:srgbClr val="434343"/>
                </a:solidFill>
              </a:rPr>
              <a:t>, and </a:t>
            </a:r>
            <a:r>
              <a:rPr lang="en" sz="1400" u="sng">
                <a:solidFill>
                  <a:schemeClr val="hlink"/>
                </a:solidFill>
                <a:hlinkClick r:id="rId6"/>
              </a:rPr>
              <a:t>this</a:t>
            </a:r>
            <a:r>
              <a:rPr lang="en" sz="1400">
                <a:solidFill>
                  <a:srgbClr val="434343"/>
                </a:solidFill>
              </a:rPr>
              <a:t> and </a:t>
            </a:r>
            <a:r>
              <a:rPr lang="en" sz="1400" u="sng">
                <a:solidFill>
                  <a:schemeClr val="hlink"/>
                </a:solidFill>
                <a:hlinkClick r:id="rId7"/>
              </a:rPr>
              <a:t>this</a:t>
            </a:r>
            <a:endParaRPr sz="1400">
              <a:solidFill>
                <a:srgbClr val="434343"/>
              </a:solidFill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</a:rPr>
              <a:t>Numeric data types </a:t>
            </a:r>
            <a:r>
              <a:rPr lang="en" sz="1400" u="sng">
                <a:solidFill>
                  <a:schemeClr val="hlink"/>
                </a:solidFill>
                <a:hlinkClick r:id="rId8"/>
              </a:rPr>
              <a:t>here</a:t>
            </a:r>
            <a:endParaRPr sz="1400">
              <a:solidFill>
                <a:srgbClr val="434343"/>
              </a:solidFill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</a:rPr>
              <a:t>Tables &amp; data types </a:t>
            </a:r>
            <a:r>
              <a:rPr lang="en" sz="1400" u="sng">
                <a:solidFill>
                  <a:schemeClr val="hlink"/>
                </a:solidFill>
                <a:hlinkClick r:id="rId9"/>
              </a:rPr>
              <a:t>review</a:t>
            </a:r>
            <a:r>
              <a:rPr lang="en" sz="1400">
                <a:solidFill>
                  <a:srgbClr val="434343"/>
                </a:solidFill>
              </a:rPr>
              <a:t> (AWS)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10"/>
              </a:rPr>
              <a:t>PRIMARY KEY constraint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11"/>
              </a:rPr>
              <a:t>Table &amp; column constraints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12"/>
              </a:rPr>
              <a:t>Create Table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13"/>
              </a:rPr>
              <a:t>Alter Table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14"/>
              </a:rPr>
              <a:t>Psql shell commands</a:t>
            </a:r>
            <a:endParaRPr sz="1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>
            <a:off x="311700" y="343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JOINS - Merging Tables</a:t>
            </a:r>
            <a:endParaRPr b="1" sz="4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4025500" y="964350"/>
            <a:ext cx="4886100" cy="16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623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80"/>
              <a:buFont typeface="Georgia"/>
              <a:buChar char="-"/>
            </a:pPr>
            <a:r>
              <a:rPr lang="en" sz="138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Brings data together from multiple tables</a:t>
            </a:r>
            <a:endParaRPr sz="138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623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80"/>
              <a:buFont typeface="Georgia"/>
              <a:buChar char="-"/>
            </a:pPr>
            <a:r>
              <a:rPr lang="en" sz="138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Joins are and are only executed at query time</a:t>
            </a:r>
            <a:endParaRPr sz="138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623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80"/>
              <a:buFont typeface="Georgia"/>
              <a:buChar char="-"/>
            </a:pPr>
            <a:r>
              <a:rPr lang="en" sz="138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Can be written in the WHERE clause as well, but more standard to use the Join keyword</a:t>
            </a:r>
            <a:endParaRPr sz="138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623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80"/>
              <a:buFont typeface="Georgia"/>
              <a:buChar char="-"/>
            </a:pPr>
            <a:r>
              <a:rPr lang="en" sz="138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See </a:t>
            </a:r>
            <a:r>
              <a:rPr lang="en" sz="1380">
                <a:solidFill>
                  <a:srgbClr val="0000FF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Join types </a:t>
            </a:r>
            <a:r>
              <a:rPr lang="en" sz="138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below:</a:t>
            </a:r>
            <a:endParaRPr sz="138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463" y="2893175"/>
            <a:ext cx="7593076" cy="22214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291225" y="964350"/>
            <a:ext cx="3589800" cy="16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i="1" lang="en" sz="134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SELECT</a:t>
            </a:r>
            <a:endParaRPr i="1" sz="134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i="1" lang="en" sz="134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   *</a:t>
            </a:r>
            <a:endParaRPr i="1" sz="134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i="1" lang="en" sz="134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FROM  &lt;first_table&gt;</a:t>
            </a:r>
            <a:endParaRPr i="1" sz="134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i="1" lang="en" sz="1340">
                <a:solidFill>
                  <a:srgbClr val="0000FF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&lt;join_type&gt;</a:t>
            </a:r>
            <a:r>
              <a:rPr i="1" lang="en" sz="134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&lt;second_table&gt; &lt;alias&gt;</a:t>
            </a:r>
            <a:endParaRPr i="1" sz="134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i="1" lang="en" sz="134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   </a:t>
            </a:r>
            <a:r>
              <a:rPr i="1" lang="en" sz="1340">
                <a:solidFill>
                  <a:srgbClr val="99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&lt;join_condition&gt;</a:t>
            </a:r>
            <a:r>
              <a:rPr i="1" lang="en" sz="134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;</a:t>
            </a:r>
            <a:endParaRPr i="1" sz="134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Joins</a:t>
            </a:r>
            <a:endParaRPr sz="4800"/>
          </a:p>
        </p:txBody>
      </p:sp>
      <p:sp>
        <p:nvSpPr>
          <p:cNvPr id="80" name="Google Shape;80;p17"/>
          <p:cNvSpPr/>
          <p:nvPr/>
        </p:nvSpPr>
        <p:spPr>
          <a:xfrm>
            <a:off x="5778450" y="1589475"/>
            <a:ext cx="2902800" cy="7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 rotWithShape="1">
          <a:blip r:embed="rId3">
            <a:alphaModFix/>
          </a:blip>
          <a:srcRect b="7338" l="0" r="0" t="0"/>
          <a:stretch/>
        </p:blipFill>
        <p:spPr>
          <a:xfrm>
            <a:off x="483550" y="1245950"/>
            <a:ext cx="8176900" cy="334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ctrTitle"/>
          </p:nvPr>
        </p:nvSpPr>
        <p:spPr>
          <a:xfrm>
            <a:off x="311700" y="343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Inner Joins</a:t>
            </a:r>
            <a:endParaRPr b="1" sz="4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1225" y="1630675"/>
            <a:ext cx="3107824" cy="33523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1941300" y="1115725"/>
            <a:ext cx="526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Values (</a:t>
            </a:r>
            <a:r>
              <a:rPr i="1" lang="en"/>
              <a:t>1,4</a:t>
            </a:r>
            <a:r>
              <a:rPr lang="en"/>
              <a:t>) in a specified column (</a:t>
            </a:r>
            <a:r>
              <a:rPr i="1" lang="en"/>
              <a:t>id</a:t>
            </a:r>
            <a:r>
              <a:rPr lang="en"/>
              <a:t>) must match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ctrTitle"/>
          </p:nvPr>
        </p:nvSpPr>
        <p:spPr>
          <a:xfrm>
            <a:off x="311700" y="343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Outer </a:t>
            </a: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Joins</a:t>
            </a:r>
            <a:endParaRPr b="1" sz="4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4126"/>
            <a:ext cx="8839201" cy="35616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ctrTitle"/>
          </p:nvPr>
        </p:nvSpPr>
        <p:spPr>
          <a:xfrm>
            <a:off x="311700" y="1867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Inner Joins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i="1" lang="en" sz="1100">
                <a:latin typeface="Calibri"/>
                <a:ea typeface="Calibri"/>
                <a:cs typeface="Calibri"/>
                <a:sym typeface="Calibri"/>
              </a:rPr>
              <a:t>Example</a:t>
            </a:r>
            <a:endParaRPr i="1"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417150" y="1068700"/>
            <a:ext cx="8313000" cy="3885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91"/>
              <a:t>Question</a:t>
            </a:r>
            <a:r>
              <a:rPr lang="en" sz="1391"/>
              <a:t>:</a:t>
            </a:r>
            <a:br>
              <a:rPr lang="en" sz="1391"/>
            </a:br>
            <a:endParaRPr sz="1391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91"/>
              <a:t>Return the top 10 by product_name field ascending along with the category_name (Categories table) and limit to 5 results.</a:t>
            </a:r>
            <a:endParaRPr sz="1391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91"/>
          </a:p>
          <a:p>
            <a:pPr indent="-31698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92"/>
              <a:buChar char="-"/>
            </a:pPr>
            <a:r>
              <a:rPr lang="en" sz="1391"/>
              <a:t>What data/attributes do we need in the final result ? Are these attributes all from one table or multiple?</a:t>
            </a:r>
            <a:endParaRPr sz="1391"/>
          </a:p>
          <a:p>
            <a:pPr indent="-31698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92"/>
              <a:buChar char="-"/>
            </a:pPr>
            <a:r>
              <a:rPr lang="en" sz="1391"/>
              <a:t>Is there any attribute or value we can use to relate these tables?</a:t>
            </a:r>
            <a:endParaRPr sz="139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ctrTitle"/>
          </p:nvPr>
        </p:nvSpPr>
        <p:spPr>
          <a:xfrm>
            <a:off x="311700" y="110526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4800">
                <a:latin typeface="Calibri"/>
                <a:ea typeface="Calibri"/>
                <a:cs typeface="Calibri"/>
                <a:sym typeface="Calibri"/>
              </a:rPr>
              <a:t>Inner Joins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Calibri"/>
                <a:ea typeface="Calibri"/>
                <a:cs typeface="Calibri"/>
                <a:sym typeface="Calibri"/>
              </a:rPr>
              <a:t>Example</a:t>
            </a:r>
            <a:endParaRPr b="1" sz="4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1"/>
          <p:cNvSpPr txBox="1"/>
          <p:nvPr>
            <p:ph idx="1" type="subTitle"/>
          </p:nvPr>
        </p:nvSpPr>
        <p:spPr>
          <a:xfrm>
            <a:off x="4799675" y="1068700"/>
            <a:ext cx="4032900" cy="38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SELECT  </a:t>
            </a:r>
            <a:endParaRPr sz="1200"/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[ which fields do I need? Are they from different tables ? Is the data all in one table but needs two separate views of the data e.g. employee &amp; manager  ]</a:t>
            </a:r>
            <a:endParaRPr sz="12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200"/>
            </a:br>
            <a:r>
              <a:rPr lang="en" sz="1200"/>
              <a:t>FROM </a:t>
            </a:r>
            <a:endParaRPr sz="1200"/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[ list the tables needed to join and the Primary Key (PK) - Foreign Key (FK) you will join on ]</a:t>
            </a:r>
            <a:endParaRPr sz="12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200"/>
            </a:br>
            <a:r>
              <a:rPr lang="en" sz="1200"/>
              <a:t>LIMIT 5</a:t>
            </a:r>
            <a:endParaRPr i="1" sz="1200"/>
          </a:p>
        </p:txBody>
      </p:sp>
      <p:sp>
        <p:nvSpPr>
          <p:cNvPr id="107" name="Google Shape;107;p21"/>
          <p:cNvSpPr txBox="1"/>
          <p:nvPr>
            <p:ph idx="1" type="subTitle"/>
          </p:nvPr>
        </p:nvSpPr>
        <p:spPr>
          <a:xfrm>
            <a:off x="264750" y="1068700"/>
            <a:ext cx="4256700" cy="3885300"/>
          </a:xfrm>
          <a:prstGeom prst="rect">
            <a:avLst/>
          </a:prstGeom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91"/>
              <a:t>Question</a:t>
            </a:r>
            <a:r>
              <a:rPr lang="en" sz="1591"/>
              <a:t>:</a:t>
            </a:r>
            <a:br>
              <a:rPr lang="en" sz="1591"/>
            </a:br>
            <a:endParaRPr sz="1591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91"/>
              <a:t>Return the top 10 by rows in the Products table by the product_name field ascending along with the category_name (Categories table) field of each product and limit to 5 results.</a:t>
            </a:r>
            <a:endParaRPr sz="159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